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"/>
  </p:notesMasterIdLst>
  <p:sldIdLst>
    <p:sldId id="2147374935" r:id="rId2"/>
    <p:sldId id="257" r:id="rId3"/>
    <p:sldId id="2147374948" r:id="rId4"/>
    <p:sldId id="2147374949" r:id="rId5"/>
    <p:sldId id="2147374950" r:id="rId6"/>
    <p:sldId id="2147374951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352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gHnMHIZxhnZr2j+tVR2DpQdbinh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gan Chiao" initials="MC" lastIdx="2" clrIdx="0">
    <p:extLst>
      <p:ext uri="{19B8F6BF-5375-455C-9EA6-DF929625EA0E}">
        <p15:presenceInfo xmlns:p15="http://schemas.microsoft.com/office/powerpoint/2012/main" userId="S::megan.chiao@regeneron.com::c9a2ff33-a85c-4343-870b-ef41e6221482" providerId="AD"/>
      </p:ext>
    </p:extLst>
  </p:cmAuthor>
  <p:cmAuthor id="2" name="Speri, Enrico" initials="SE" lastIdx="2" clrIdx="1">
    <p:extLst>
      <p:ext uri="{19B8F6BF-5375-455C-9EA6-DF929625EA0E}">
        <p15:presenceInfo xmlns:p15="http://schemas.microsoft.com/office/powerpoint/2012/main" userId="Speri, Enric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1C2"/>
    <a:srgbClr val="FF7043"/>
    <a:srgbClr val="CC3300"/>
    <a:srgbClr val="77A7D3"/>
    <a:srgbClr val="356FA2"/>
    <a:srgbClr val="89BCC5"/>
    <a:srgbClr val="B4D5DA"/>
    <a:srgbClr val="CB97FF"/>
    <a:srgbClr val="5AA2AE"/>
    <a:srgbClr val="7F8F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195" autoAdjust="0"/>
  </p:normalViewPr>
  <p:slideViewPr>
    <p:cSldViewPr snapToGrid="0">
      <p:cViewPr>
        <p:scale>
          <a:sx n="50" d="100"/>
          <a:sy n="50" d="100"/>
        </p:scale>
        <p:origin x="1834" y="446"/>
      </p:cViewPr>
      <p:guideLst>
        <p:guide orient="horz" pos="2184"/>
        <p:guide pos="23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customschemas.google.com/relationships/presentationmetadata" Target="meta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4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5509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cxnSp>
        <p:nvCxnSpPr>
          <p:cNvPr id="24" name="Google Shape;24;p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 userDrawn="1">
  <p:cSld name="1_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1961383" y="1519724"/>
            <a:ext cx="9163983" cy="4712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TR"/>
              <a:buChar char="+"/>
              <a:defRPr sz="18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›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1962418" y="823398"/>
            <a:ext cx="9163983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" name="Google Shape;32;p8"/>
          <p:cNvGrpSpPr/>
          <p:nvPr/>
        </p:nvGrpSpPr>
        <p:grpSpPr>
          <a:xfrm>
            <a:off x="0" y="0"/>
            <a:ext cx="1250388" cy="1575820"/>
            <a:chOff x="-1" y="260324"/>
            <a:chExt cx="1250388" cy="1575820"/>
          </a:xfrm>
        </p:grpSpPr>
        <p:grpSp>
          <p:nvGrpSpPr>
            <p:cNvPr id="33" name="Google Shape;33;p8"/>
            <p:cNvGrpSpPr/>
            <p:nvPr/>
          </p:nvGrpSpPr>
          <p:grpSpPr>
            <a:xfrm>
              <a:off x="686264" y="1652391"/>
              <a:ext cx="564123" cy="183753"/>
              <a:chOff x="876236" y="5534957"/>
              <a:chExt cx="1674271" cy="545364"/>
            </a:xfrm>
          </p:grpSpPr>
          <p:sp>
            <p:nvSpPr>
              <p:cNvPr id="34" name="Google Shape;34;p8"/>
              <p:cNvSpPr/>
              <p:nvPr/>
            </p:nvSpPr>
            <p:spPr>
              <a:xfrm>
                <a:off x="1154393" y="5534957"/>
                <a:ext cx="1117582" cy="545364"/>
              </a:xfrm>
              <a:prstGeom prst="cub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8"/>
              <p:cNvSpPr/>
              <p:nvPr/>
            </p:nvSpPr>
            <p:spPr>
              <a:xfrm>
                <a:off x="2005143" y="5534957"/>
                <a:ext cx="545364" cy="545364"/>
              </a:xfrm>
              <a:prstGeom prst="cub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8"/>
              <p:cNvSpPr/>
              <p:nvPr/>
            </p:nvSpPr>
            <p:spPr>
              <a:xfrm>
                <a:off x="876236" y="5534957"/>
                <a:ext cx="545364" cy="545364"/>
              </a:xfrm>
              <a:prstGeom prst="cub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" name="Google Shape;37;p8"/>
            <p:cNvGrpSpPr/>
            <p:nvPr/>
          </p:nvGrpSpPr>
          <p:grpSpPr>
            <a:xfrm>
              <a:off x="864211" y="1304375"/>
              <a:ext cx="386176" cy="183753"/>
              <a:chOff x="1404367" y="4502072"/>
              <a:chExt cx="1146140" cy="545364"/>
            </a:xfrm>
          </p:grpSpPr>
          <p:sp>
            <p:nvSpPr>
              <p:cNvPr id="38" name="Google Shape;38;p8"/>
              <p:cNvSpPr/>
              <p:nvPr/>
            </p:nvSpPr>
            <p:spPr>
              <a:xfrm>
                <a:off x="1682197" y="4502072"/>
                <a:ext cx="589775" cy="545364"/>
              </a:xfrm>
              <a:prstGeom prst="cub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8"/>
              <p:cNvSpPr/>
              <p:nvPr/>
            </p:nvSpPr>
            <p:spPr>
              <a:xfrm>
                <a:off x="2005143" y="4502072"/>
                <a:ext cx="545364" cy="545364"/>
              </a:xfrm>
              <a:prstGeom prst="cub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8"/>
              <p:cNvSpPr/>
              <p:nvPr/>
            </p:nvSpPr>
            <p:spPr>
              <a:xfrm>
                <a:off x="1404367" y="4502072"/>
                <a:ext cx="545364" cy="545364"/>
              </a:xfrm>
              <a:prstGeom prst="cub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" name="Google Shape;41;p8"/>
            <p:cNvGrpSpPr/>
            <p:nvPr/>
          </p:nvGrpSpPr>
          <p:grpSpPr>
            <a:xfrm>
              <a:off x="917753" y="956358"/>
              <a:ext cx="332634" cy="183753"/>
              <a:chOff x="1560101" y="3469185"/>
              <a:chExt cx="987231" cy="545364"/>
            </a:xfrm>
          </p:grpSpPr>
          <p:sp>
            <p:nvSpPr>
              <p:cNvPr id="42" name="Google Shape;42;p8"/>
              <p:cNvSpPr/>
              <p:nvPr/>
            </p:nvSpPr>
            <p:spPr>
              <a:xfrm>
                <a:off x="1560101" y="3469185"/>
                <a:ext cx="545364" cy="545364"/>
              </a:xfrm>
              <a:prstGeom prst="cub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8"/>
              <p:cNvSpPr/>
              <p:nvPr/>
            </p:nvSpPr>
            <p:spPr>
              <a:xfrm>
                <a:off x="1825936" y="3469185"/>
                <a:ext cx="446037" cy="545364"/>
              </a:xfrm>
              <a:prstGeom prst="cub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8"/>
              <p:cNvSpPr/>
              <p:nvPr/>
            </p:nvSpPr>
            <p:spPr>
              <a:xfrm>
                <a:off x="2001968" y="3469185"/>
                <a:ext cx="545364" cy="545364"/>
              </a:xfrm>
              <a:prstGeom prst="cub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" name="Google Shape;45;p8"/>
            <p:cNvGrpSpPr/>
            <p:nvPr/>
          </p:nvGrpSpPr>
          <p:grpSpPr>
            <a:xfrm>
              <a:off x="868078" y="608341"/>
              <a:ext cx="382309" cy="183753"/>
              <a:chOff x="1415887" y="2436300"/>
              <a:chExt cx="1134663" cy="545364"/>
            </a:xfrm>
          </p:grpSpPr>
          <p:sp>
            <p:nvSpPr>
              <p:cNvPr id="46" name="Google Shape;46;p8"/>
              <p:cNvSpPr/>
              <p:nvPr/>
            </p:nvSpPr>
            <p:spPr>
              <a:xfrm>
                <a:off x="2005186" y="2436300"/>
                <a:ext cx="545364" cy="545364"/>
              </a:xfrm>
              <a:prstGeom prst="cub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8"/>
              <p:cNvSpPr/>
              <p:nvPr/>
            </p:nvSpPr>
            <p:spPr>
              <a:xfrm>
                <a:off x="1415887" y="2436300"/>
                <a:ext cx="545364" cy="545364"/>
              </a:xfrm>
              <a:prstGeom prst="cub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8"/>
              <p:cNvSpPr/>
              <p:nvPr/>
            </p:nvSpPr>
            <p:spPr>
              <a:xfrm>
                <a:off x="1682240" y="2436300"/>
                <a:ext cx="589731" cy="545364"/>
              </a:xfrm>
              <a:prstGeom prst="cub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" name="Google Shape;49;p8"/>
            <p:cNvGrpSpPr/>
            <p:nvPr/>
          </p:nvGrpSpPr>
          <p:grpSpPr>
            <a:xfrm>
              <a:off x="693506" y="260324"/>
              <a:ext cx="556881" cy="183753"/>
              <a:chOff x="898206" y="1403413"/>
              <a:chExt cx="1652778" cy="545364"/>
            </a:xfrm>
          </p:grpSpPr>
          <p:sp>
            <p:nvSpPr>
              <p:cNvPr id="50" name="Google Shape;50;p8"/>
              <p:cNvSpPr/>
              <p:nvPr/>
            </p:nvSpPr>
            <p:spPr>
              <a:xfrm>
                <a:off x="2005620" y="1403413"/>
                <a:ext cx="545364" cy="545364"/>
              </a:xfrm>
              <a:prstGeom prst="cub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8"/>
              <p:cNvSpPr/>
              <p:nvPr/>
            </p:nvSpPr>
            <p:spPr>
              <a:xfrm>
                <a:off x="898206" y="1403413"/>
                <a:ext cx="545364" cy="545364"/>
              </a:xfrm>
              <a:prstGeom prst="cub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8"/>
              <p:cNvSpPr/>
              <p:nvPr/>
            </p:nvSpPr>
            <p:spPr>
              <a:xfrm>
                <a:off x="1164538" y="1403413"/>
                <a:ext cx="1117581" cy="545364"/>
              </a:xfrm>
              <a:prstGeom prst="cub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" name="Google Shape;53;p8"/>
            <p:cNvSpPr/>
            <p:nvPr/>
          </p:nvSpPr>
          <p:spPr>
            <a:xfrm>
              <a:off x="0" y="260324"/>
              <a:ext cx="550424" cy="183006"/>
            </a:xfrm>
            <a:prstGeom prst="cub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8"/>
            <p:cNvSpPr/>
            <p:nvPr/>
          </p:nvSpPr>
          <p:spPr>
            <a:xfrm>
              <a:off x="-1" y="608341"/>
              <a:ext cx="733596" cy="182880"/>
            </a:xfrm>
            <a:prstGeom prst="cub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0" y="952508"/>
              <a:ext cx="786403" cy="183006"/>
            </a:xfrm>
            <a:prstGeom prst="cub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-1" y="1304902"/>
              <a:ext cx="733596" cy="182880"/>
            </a:xfrm>
            <a:prstGeom prst="cub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0" y="1649603"/>
              <a:ext cx="550424" cy="183006"/>
            </a:xfrm>
            <a:prstGeom prst="cub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84B2F6"/>
          </a:solidFill>
          <a:ln>
            <a:noFill/>
          </a:ln>
        </p:spPr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cxnSp>
        <p:nvCxnSpPr>
          <p:cNvPr id="16" name="Google Shape;16;p6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3910446" y="1167111"/>
            <a:ext cx="7746460" cy="2947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</a:pPr>
            <a:r>
              <a:rPr lang="es-MX" sz="3200" b="1" dirty="0">
                <a:latin typeface="Arial"/>
                <a:ea typeface="Arial"/>
                <a:cs typeface="Arial"/>
                <a:sym typeface="Arial"/>
              </a:rPr>
              <a:t>Diplomado en Ciencia de Datos UNAM</a:t>
            </a:r>
            <a:br>
              <a:rPr lang="es-MX" sz="3200" b="1" dirty="0">
                <a:latin typeface="Arial"/>
                <a:ea typeface="Arial"/>
                <a:cs typeface="Arial"/>
                <a:sym typeface="Arial"/>
              </a:rPr>
            </a:br>
            <a:br>
              <a:rPr lang="es-MX" sz="3200" b="1" dirty="0">
                <a:latin typeface="Arial"/>
                <a:ea typeface="Arial"/>
                <a:cs typeface="Arial"/>
                <a:sym typeface="Arial"/>
              </a:rPr>
            </a:br>
            <a:r>
              <a:rPr lang="es-MX" sz="3200" b="1" dirty="0">
                <a:latin typeface="Arial"/>
                <a:ea typeface="Arial"/>
                <a:cs typeface="Arial"/>
                <a:sym typeface="Arial"/>
              </a:rPr>
              <a:t>Modulo 13</a:t>
            </a:r>
            <a:br>
              <a:rPr lang="es-MX" sz="3200" b="1" dirty="0">
                <a:latin typeface="Arial"/>
                <a:cs typeface="Arial"/>
              </a:rPr>
            </a:br>
            <a:br>
              <a:rPr lang="es-MX" sz="3200" b="1" dirty="0">
                <a:latin typeface="Arial"/>
                <a:cs typeface="Arial"/>
              </a:rPr>
            </a:br>
            <a:r>
              <a:rPr lang="es-MX" sz="3200" b="1" dirty="0">
                <a:latin typeface="Arial"/>
                <a:cs typeface="Arial"/>
              </a:rPr>
              <a:t>Sesión 2 del 22 Sept Uso de SQL </a:t>
            </a:r>
            <a:r>
              <a:rPr lang="es-MX" sz="3200" b="1" dirty="0" err="1">
                <a:latin typeface="Arial"/>
                <a:cs typeface="Arial"/>
              </a:rPr>
              <a:t>Spark</a:t>
            </a:r>
            <a:br>
              <a:rPr lang="es-MX" sz="3200" b="1" dirty="0">
                <a:latin typeface="Arial"/>
                <a:cs typeface="Arial"/>
              </a:rPr>
            </a:br>
            <a:br>
              <a:rPr lang="es-MX" sz="3200" b="1" dirty="0">
                <a:latin typeface="Arial"/>
                <a:cs typeface="Arial"/>
              </a:rPr>
            </a:br>
            <a:r>
              <a:rPr lang="es-MX" sz="3200" b="1" dirty="0">
                <a:latin typeface="Arial"/>
                <a:cs typeface="Arial"/>
              </a:rPr>
              <a:t>Alumno: Sergio Ibarra Ramírez</a:t>
            </a:r>
            <a:endParaRPr sz="3200" dirty="0"/>
          </a:p>
        </p:txBody>
      </p:sp>
      <p:pic>
        <p:nvPicPr>
          <p:cNvPr id="85" name="Google Shape;85;p1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374" y="1535522"/>
            <a:ext cx="2183629" cy="24466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7250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body" idx="1"/>
          </p:nvPr>
        </p:nvSpPr>
        <p:spPr>
          <a:xfrm>
            <a:off x="1961383" y="1519724"/>
            <a:ext cx="9163983" cy="4712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algn="l"/>
            <a:r>
              <a:rPr lang="es-MX" b="0" i="0" dirty="0">
                <a:solidFill>
                  <a:srgbClr val="373A3C"/>
                </a:solidFill>
                <a:effectLst/>
                <a:latin typeface="-apple-system"/>
              </a:rPr>
              <a:t>1.     </a:t>
            </a:r>
            <a:r>
              <a:rPr lang="es-MX" b="0" i="0" dirty="0" err="1">
                <a:solidFill>
                  <a:srgbClr val="373A3C"/>
                </a:solidFill>
                <a:effectLst/>
                <a:latin typeface="-apple-system"/>
              </a:rPr>
              <a:t>Cluster</a:t>
            </a:r>
            <a:r>
              <a:rPr lang="es-MX" b="0" i="0" dirty="0">
                <a:solidFill>
                  <a:srgbClr val="373A3C"/>
                </a:solidFill>
                <a:effectLst/>
                <a:latin typeface="-apple-system"/>
              </a:rPr>
              <a:t> con 3 </a:t>
            </a:r>
            <a:r>
              <a:rPr lang="es-MX" b="0" i="0" dirty="0" err="1">
                <a:solidFill>
                  <a:srgbClr val="373A3C"/>
                </a:solidFill>
                <a:effectLst/>
                <a:latin typeface="-apple-system"/>
              </a:rPr>
              <a:t>workers</a:t>
            </a:r>
            <a:endParaRPr lang="es-MX" b="0" i="0" dirty="0">
              <a:solidFill>
                <a:srgbClr val="373A3C"/>
              </a:solidFill>
              <a:effectLst/>
              <a:latin typeface="-apple-system"/>
            </a:endParaRPr>
          </a:p>
          <a:p>
            <a:pPr algn="l"/>
            <a:r>
              <a:rPr lang="es-MX" b="0" i="0" dirty="0">
                <a:solidFill>
                  <a:srgbClr val="373A3C"/>
                </a:solidFill>
                <a:effectLst/>
                <a:latin typeface="-apple-system"/>
              </a:rPr>
              <a:t>2.     Resumen de tareas de escritura (</a:t>
            </a:r>
            <a:r>
              <a:rPr lang="es-MX" b="0" i="0" dirty="0" err="1">
                <a:solidFill>
                  <a:srgbClr val="373A3C"/>
                </a:solidFill>
                <a:effectLst/>
                <a:latin typeface="-apple-system"/>
              </a:rPr>
              <a:t>insert</a:t>
            </a:r>
            <a:r>
              <a:rPr lang="es-MX" b="0" i="0" dirty="0">
                <a:solidFill>
                  <a:srgbClr val="373A3C"/>
                </a:solidFill>
                <a:effectLst/>
                <a:latin typeface="-apple-system"/>
              </a:rPr>
              <a:t> </a:t>
            </a:r>
            <a:r>
              <a:rPr lang="es-MX" b="0" i="0" dirty="0" err="1">
                <a:solidFill>
                  <a:srgbClr val="373A3C"/>
                </a:solidFill>
                <a:effectLst/>
                <a:latin typeface="-apple-system"/>
              </a:rPr>
              <a:t>into</a:t>
            </a:r>
            <a:r>
              <a:rPr lang="es-MX" b="0" i="0" dirty="0">
                <a:solidFill>
                  <a:srgbClr val="373A3C"/>
                </a:solidFill>
                <a:effectLst/>
                <a:latin typeface="-apple-system"/>
              </a:rPr>
              <a:t>)</a:t>
            </a:r>
          </a:p>
          <a:p>
            <a:pPr algn="l"/>
            <a:r>
              <a:rPr lang="es-MX" b="0" i="0" dirty="0">
                <a:solidFill>
                  <a:srgbClr val="373A3C"/>
                </a:solidFill>
                <a:effectLst/>
                <a:latin typeface="-apple-system"/>
              </a:rPr>
              <a:t>3.     Visualización de las tablas </a:t>
            </a:r>
            <a:r>
              <a:rPr lang="es-MX" b="0" i="0" dirty="0" err="1">
                <a:solidFill>
                  <a:srgbClr val="373A3C"/>
                </a:solidFill>
                <a:effectLst/>
                <a:latin typeface="-apple-system"/>
              </a:rPr>
              <a:t>covid_avro</a:t>
            </a:r>
            <a:r>
              <a:rPr lang="es-MX" b="0" i="0" dirty="0">
                <a:solidFill>
                  <a:srgbClr val="373A3C"/>
                </a:solidFill>
                <a:effectLst/>
                <a:latin typeface="-apple-system"/>
              </a:rPr>
              <a:t> y </a:t>
            </a:r>
            <a:r>
              <a:rPr lang="es-MX" b="0" i="0" dirty="0" err="1">
                <a:solidFill>
                  <a:srgbClr val="373A3C"/>
                </a:solidFill>
                <a:effectLst/>
                <a:latin typeface="-apple-system"/>
              </a:rPr>
              <a:t>covid_parquet</a:t>
            </a:r>
            <a:endParaRPr lang="es-MX" b="0" i="0" dirty="0">
              <a:solidFill>
                <a:srgbClr val="373A3C"/>
              </a:solidFill>
              <a:effectLst/>
              <a:latin typeface="-apple-system"/>
            </a:endParaRPr>
          </a:p>
          <a:p>
            <a:pPr algn="l"/>
            <a:r>
              <a:rPr lang="es-MX" b="0" i="0" dirty="0">
                <a:solidFill>
                  <a:srgbClr val="373A3C"/>
                </a:solidFill>
                <a:effectLst/>
                <a:latin typeface="-apple-system"/>
              </a:rPr>
              <a:t>4.     Descripción extendida de la tabla </a:t>
            </a:r>
            <a:r>
              <a:rPr lang="es-MX" b="0" i="0" dirty="0" err="1">
                <a:solidFill>
                  <a:srgbClr val="373A3C"/>
                </a:solidFill>
                <a:effectLst/>
                <a:latin typeface="-apple-system"/>
              </a:rPr>
              <a:t>sirilo</a:t>
            </a:r>
            <a:r>
              <a:rPr lang="es-MX" b="0" i="0" dirty="0">
                <a:solidFill>
                  <a:srgbClr val="373A3C"/>
                </a:solidFill>
                <a:effectLst/>
                <a:latin typeface="-apple-system"/>
              </a:rPr>
              <a:t> (DESCRIBE FORMATTED)</a:t>
            </a:r>
          </a:p>
          <a:p>
            <a:pPr algn="l">
              <a:buFont typeface="+mj-lt"/>
              <a:buAutoNum type="arabicPeriod"/>
            </a:pPr>
            <a:endParaRPr lang="es-MX" b="0" i="1" dirty="0">
              <a:solidFill>
                <a:srgbClr val="373A3C"/>
              </a:solidFill>
              <a:effectLst/>
              <a:latin typeface="-apple-system"/>
            </a:endParaRPr>
          </a:p>
          <a:p>
            <a:pPr marL="182880" lvl="0" indent="-18288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TR"/>
              <a:buChar char="+"/>
            </a:pPr>
            <a:endParaRPr dirty="0"/>
          </a:p>
        </p:txBody>
      </p:sp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1962418" y="823398"/>
            <a:ext cx="9163983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es-MX" dirty="0"/>
              <a:t>Contenido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F039-EE69-91EA-CF6A-1DF7034140B3}"/>
              </a:ext>
            </a:extLst>
          </p:cNvPr>
          <p:cNvSpPr txBox="1">
            <a:spLocks/>
          </p:cNvSpPr>
          <p:nvPr/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 err="1"/>
              <a:t>Cluster</a:t>
            </a:r>
            <a:r>
              <a:rPr lang="es-MX" sz="2400" dirty="0"/>
              <a:t> con 3 </a:t>
            </a:r>
            <a:r>
              <a:rPr lang="es-MX" sz="2400" dirty="0" err="1"/>
              <a:t>workers</a:t>
            </a:r>
            <a:r>
              <a:rPr lang="es-E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EF692-116B-F452-BAF7-4A9E76699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752" y="1493420"/>
            <a:ext cx="6384495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25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F039-EE69-91EA-CF6A-1DF7034140B3}"/>
              </a:ext>
            </a:extLst>
          </p:cNvPr>
          <p:cNvSpPr txBox="1">
            <a:spLocks/>
          </p:cNvSpPr>
          <p:nvPr/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/>
              <a:t>Resumen de tareas de escritura (</a:t>
            </a:r>
            <a:r>
              <a:rPr lang="es-MX" sz="2400" dirty="0" err="1"/>
              <a:t>insert</a:t>
            </a:r>
            <a:r>
              <a:rPr lang="es-MX" sz="2400" dirty="0"/>
              <a:t> </a:t>
            </a:r>
            <a:r>
              <a:rPr lang="es-MX" sz="2400" dirty="0" err="1"/>
              <a:t>into</a:t>
            </a:r>
            <a:r>
              <a:rPr lang="es-MX" sz="2400" dirty="0"/>
              <a:t>)</a:t>
            </a:r>
          </a:p>
          <a:p>
            <a:endParaRPr lang="es-E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7C3F9-ADF8-6E42-815D-89A0B0650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2078669"/>
            <a:ext cx="6253018" cy="2700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3BB6AD-1BD3-D05E-F7F4-9F6FC6512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728" y="812628"/>
            <a:ext cx="457209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64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F039-EE69-91EA-CF6A-1DF7034140B3}"/>
              </a:ext>
            </a:extLst>
          </p:cNvPr>
          <p:cNvSpPr txBox="1">
            <a:spLocks/>
          </p:cNvSpPr>
          <p:nvPr/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0" i="0" dirty="0">
                <a:solidFill>
                  <a:srgbClr val="373A3C"/>
                </a:solidFill>
                <a:effectLst/>
                <a:latin typeface="-apple-system"/>
              </a:rPr>
              <a:t> </a:t>
            </a:r>
            <a:r>
              <a:rPr lang="es-MX" sz="2400" dirty="0"/>
              <a:t>Visualización de las tablas </a:t>
            </a:r>
            <a:r>
              <a:rPr lang="es-MX" sz="2400" dirty="0" err="1"/>
              <a:t>covid_avro</a:t>
            </a:r>
            <a:r>
              <a:rPr lang="es-MX" sz="2400" dirty="0"/>
              <a:t> y </a:t>
            </a:r>
            <a:r>
              <a:rPr lang="es-MX" sz="2400" dirty="0" err="1"/>
              <a:t>covid_parquet</a:t>
            </a:r>
            <a:endParaRPr lang="es-MX" sz="2400" dirty="0"/>
          </a:p>
          <a:p>
            <a:endParaRPr lang="es-E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23D408-A133-0414-EE96-81C6A3BF0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3" y="1062731"/>
            <a:ext cx="10076033" cy="3506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0E6956-D373-45CC-92EF-51968354A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959" y="4907028"/>
            <a:ext cx="9160030" cy="115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66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F039-EE69-91EA-CF6A-1DF7034140B3}"/>
              </a:ext>
            </a:extLst>
          </p:cNvPr>
          <p:cNvSpPr txBox="1">
            <a:spLocks/>
          </p:cNvSpPr>
          <p:nvPr/>
        </p:nvSpPr>
        <p:spPr>
          <a:xfrm>
            <a:off x="643774" y="533400"/>
            <a:ext cx="11338560" cy="1565651"/>
          </a:xfrm>
          <a:prstGeom prst="rect">
            <a:avLst/>
          </a:prstGeom>
        </p:spPr>
        <p:txBody>
          <a:bodyPr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400" dirty="0"/>
              <a:t>Descripción extendida de la tabla </a:t>
            </a:r>
            <a:r>
              <a:rPr lang="es-MX" sz="2400" dirty="0" err="1"/>
              <a:t>sirilo</a:t>
            </a:r>
            <a:r>
              <a:rPr lang="es-MX" sz="2400" dirty="0"/>
              <a:t> (DESCRIBE FORMATTED)</a:t>
            </a:r>
          </a:p>
          <a:p>
            <a:pPr algn="l">
              <a:buFont typeface="+mj-lt"/>
              <a:buAutoNum type="arabicPeriod"/>
            </a:pPr>
            <a:endParaRPr lang="es-MX" sz="1600" b="0" i="1" dirty="0">
              <a:solidFill>
                <a:srgbClr val="373A3C"/>
              </a:solidFill>
              <a:effectLst/>
              <a:latin typeface="-apple-system"/>
            </a:endParaRPr>
          </a:p>
          <a:p>
            <a:endParaRPr lang="es-MX" sz="2400" dirty="0"/>
          </a:p>
          <a:p>
            <a:endParaRPr lang="es-E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264733-0575-38F0-DBC8-0CB942C06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30" y="1635142"/>
            <a:ext cx="3913859" cy="4258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DD3BA3-B1DF-5714-66BC-6CD60FB2C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149" y="1635141"/>
            <a:ext cx="3913859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197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a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106</Words>
  <Application>Microsoft Office PowerPoint</Application>
  <PresentationFormat>Widescreen</PresentationFormat>
  <Paragraphs>11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-apple-system</vt:lpstr>
      <vt:lpstr>Arial</vt:lpstr>
      <vt:lpstr>Calibri</vt:lpstr>
      <vt:lpstr>Noto Sans Symbols</vt:lpstr>
      <vt:lpstr>NTR</vt:lpstr>
      <vt:lpstr>Retrospect</vt:lpstr>
      <vt:lpstr>Diplomado en Ciencia de Datos UNAM  Modulo 13  Sesión 2 del 22 Sept Uso de SQL Spark  Alumno: Sergio Ibarra Ramírez</vt:lpstr>
      <vt:lpstr>Contenido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Diplomado en Ciencia de Datos  UNAM Propuesta de Proyecto Final Agosto de 2023</dc:title>
  <dc:creator>Sergio Ibarra</dc:creator>
  <cp:lastModifiedBy>Sergio Ibarra</cp:lastModifiedBy>
  <cp:revision>108</cp:revision>
  <dcterms:created xsi:type="dcterms:W3CDTF">2023-08-25T18:15:54Z</dcterms:created>
  <dcterms:modified xsi:type="dcterms:W3CDTF">2023-09-23T14:58:18Z</dcterms:modified>
</cp:coreProperties>
</file>